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Archaeobiology</a:t>
            </a:r>
            <a:r>
              <a:rPr lang="en-GB" dirty="0" smtClean="0"/>
              <a:t> – the DNA found in mummies, skeletal remains and insects trapped in amber is</a:t>
            </a:r>
            <a:r>
              <a:rPr lang="en-GB" baseline="0" dirty="0" smtClean="0"/>
              <a:t> usually highly degraded. Small samples can be amplified to generate more of the same DNA.</a:t>
            </a:r>
          </a:p>
          <a:p>
            <a:r>
              <a:rPr lang="en-GB" baseline="0" dirty="0" smtClean="0"/>
              <a:t>Research. PCR  is used to create a large stock of particular DNA which can then be subjected to different types of analysis.</a:t>
            </a:r>
          </a:p>
          <a:p>
            <a:r>
              <a:rPr lang="en-GB" baseline="0" dirty="0" smtClean="0"/>
              <a:t>Early infection detection. PCR is used to amplify viral DNA to find out if there is infection or not.</a:t>
            </a:r>
          </a:p>
          <a:p>
            <a:r>
              <a:rPr lang="en-GB" baseline="0" dirty="0" err="1" smtClean="0"/>
              <a:t>Phylogenetics</a:t>
            </a:r>
            <a:r>
              <a:rPr lang="en-GB" baseline="0" dirty="0" smtClean="0"/>
              <a:t>. Used to compare DNA samples from different areas of evolution to provide comparisons.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47095-3E3E-44EB-9E0A-7F1B453EFE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0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0000FF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5">
                <a:lumMod val="0"/>
                <a:lumOff val="100000"/>
              </a:schemeClr>
            </a:gs>
            <a:gs pos="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27TxKoFU2N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Replication of </a:t>
            </a:r>
            <a:r>
              <a:rPr lang="en-GB" dirty="0" smtClean="0">
                <a:solidFill>
                  <a:srgbClr val="0000FF"/>
                </a:solidFill>
              </a:rPr>
              <a:t>DNA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Polymerase Chain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DNA is heated to 95</a:t>
            </a:r>
            <a:r>
              <a:rPr lang="en-GB" baseline="30000" dirty="0" smtClean="0"/>
              <a:t>o</a:t>
            </a:r>
            <a:r>
              <a:rPr lang="en-GB" dirty="0" smtClean="0"/>
              <a:t>C which breaks the hydrogen bonds between the original DNA strands.</a:t>
            </a:r>
          </a:p>
          <a:p>
            <a:r>
              <a:rPr lang="en-GB" dirty="0" smtClean="0"/>
              <a:t>The sample is then cooled to around 55</a:t>
            </a:r>
            <a:r>
              <a:rPr lang="en-GB" baseline="30000" dirty="0"/>
              <a:t>o</a:t>
            </a:r>
            <a:r>
              <a:rPr lang="en-GB" dirty="0" smtClean="0"/>
              <a:t>C to allow the addition of primers which bind to the start of each strand.</a:t>
            </a:r>
          </a:p>
          <a:p>
            <a:r>
              <a:rPr lang="en-GB" dirty="0" smtClean="0"/>
              <a:t>The sample is then heated to 72</a:t>
            </a:r>
            <a:r>
              <a:rPr lang="en-GB" baseline="30000" dirty="0"/>
              <a:t>o</a:t>
            </a:r>
            <a:r>
              <a:rPr lang="en-GB" dirty="0" smtClean="0"/>
              <a:t>C and </a:t>
            </a:r>
            <a:r>
              <a:rPr lang="en-GB" dirty="0" err="1" smtClean="0"/>
              <a:t>thermostable</a:t>
            </a:r>
            <a:r>
              <a:rPr lang="en-GB" dirty="0" smtClean="0"/>
              <a:t> DNA polymerase is added.    </a:t>
            </a:r>
            <a:r>
              <a:rPr lang="en-GB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(Obtained from bacteria which live next to hot springs and can cope with high temperatures.)</a:t>
            </a:r>
            <a:endParaRPr lang="en-GB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E63-F045-4E7C-AB01-A4612426424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Polymerase Chain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Complementary free nucleotides are added to the 3’ end of the new strands.</a:t>
            </a:r>
          </a:p>
          <a:p>
            <a:r>
              <a:rPr lang="en-GB" dirty="0" smtClean="0"/>
              <a:t>The number of the original strands is now doubled, then doubled again, and so on, showing exponential growth.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36AE-851F-43F7-B58D-10526331E2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5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Polymerase Chain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provides sufficient DNA to carry out a number of applications such as:</a:t>
            </a:r>
          </a:p>
          <a:p>
            <a:pPr lvl="1"/>
            <a:r>
              <a:rPr lang="en-GB" dirty="0" smtClean="0"/>
              <a:t>Genetic fingerprinting in forensics.</a:t>
            </a:r>
          </a:p>
          <a:p>
            <a:pPr lvl="1"/>
            <a:r>
              <a:rPr lang="en-GB" dirty="0" err="1" smtClean="0"/>
              <a:t>Archaeobiology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Research.</a:t>
            </a:r>
          </a:p>
          <a:p>
            <a:pPr lvl="1"/>
            <a:r>
              <a:rPr lang="en-GB" dirty="0" smtClean="0"/>
              <a:t>Early infection detection.</a:t>
            </a:r>
          </a:p>
          <a:p>
            <a:pPr lvl="1"/>
            <a:r>
              <a:rPr lang="en-GB" dirty="0" err="1" smtClean="0"/>
              <a:t>Phylogenetics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095-87C0-4611-9CF5-D566F0535167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0B0104-FD08-472F-ACCA-1F1CBD7BCE8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6CA37018-BCC9-4E56-AC76-06C0158D8EF6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DNA Replication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During cell division, the genes must be able to replicate in order that each new cell gets a full chromosome complement.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In order for replication to occur, the following must be present in the nucleus of the cell: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a supply of nucleotides (4 types)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ATP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a DNA molecule to copy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DNA polymerase (enzyme)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Ligase (enzyme)</a:t>
            </a:r>
          </a:p>
          <a:p>
            <a:pPr marL="1169988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dirty="0" smtClean="0">
                <a:cs typeface="Times New Roman" pitchFamily="18" charset="0"/>
              </a:rPr>
              <a:t>primer</a:t>
            </a:r>
          </a:p>
        </p:txBody>
      </p:sp>
    </p:spTree>
    <p:extLst>
      <p:ext uri="{BB962C8B-B14F-4D97-AF65-F5344CB8AC3E}">
        <p14:creationId xmlns:p14="http://schemas.microsoft.com/office/powerpoint/2010/main" val="3539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9EB5D-9E35-4088-93E4-5F54DE244D3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82E1EAE-7D1F-4846-AA8A-23066C51AF04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DNA Replication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Replication begins with the uncoiling of the DNA helix.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Once this has happened, the weak hydrogen bonds joining the two strands break, causing the DNA molecule to ‘unzip’.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Once the bases are exposed, a primer attaches to the end of each strand.</a:t>
            </a:r>
          </a:p>
        </p:txBody>
      </p:sp>
    </p:spTree>
    <p:extLst>
      <p:ext uri="{BB962C8B-B14F-4D97-AF65-F5344CB8AC3E}">
        <p14:creationId xmlns:p14="http://schemas.microsoft.com/office/powerpoint/2010/main" val="24035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9EB5D-9E35-4088-93E4-5F54DE244D3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82E1EAE-7D1F-4846-AA8A-23066C51AF04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DNA Replication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GB" sz="2800" smtClean="0">
                <a:cs typeface="Times New Roman" pitchFamily="18" charset="0"/>
              </a:rPr>
              <a:t>The </a:t>
            </a:r>
            <a:r>
              <a:rPr lang="en-GB" sz="2800" dirty="0" smtClean="0">
                <a:cs typeface="Times New Roman" pitchFamily="18" charset="0"/>
              </a:rPr>
              <a:t>primer then causes the DNA polymerase to start adding free nucleotides to the 3’ end of the strand.</a:t>
            </a:r>
            <a:r>
              <a:rPr lang="en-GB" sz="2800" dirty="0"/>
              <a:t> </a:t>
            </a:r>
            <a:endParaRPr lang="en-GB" sz="28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/>
              <a:t>These nucleotides are joined together at the sugar-phosphate bond.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Hydrogen bonds form between the bases.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Ligase then joins the fragments to complete the strand.</a:t>
            </a:r>
          </a:p>
        </p:txBody>
      </p:sp>
    </p:spTree>
    <p:extLst>
      <p:ext uri="{BB962C8B-B14F-4D97-AF65-F5344CB8AC3E}">
        <p14:creationId xmlns:p14="http://schemas.microsoft.com/office/powerpoint/2010/main" val="36011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DNA 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Because DNA can only have nucleotides added from the 3’ end, replication of the 2 strands is slightly different.</a:t>
            </a:r>
          </a:p>
          <a:p>
            <a:r>
              <a:rPr lang="en-GB" dirty="0" smtClean="0"/>
              <a:t>The 3’ end is </a:t>
            </a:r>
            <a:r>
              <a:rPr lang="en-GB" b="1" u="sng" dirty="0" smtClean="0"/>
              <a:t>continuous</a:t>
            </a:r>
            <a:r>
              <a:rPr lang="en-GB" dirty="0" smtClean="0"/>
              <a:t> and forms the </a:t>
            </a:r>
            <a:r>
              <a:rPr lang="en-GB" b="1" u="sng" dirty="0" smtClean="0"/>
              <a:t>leading strand</a:t>
            </a:r>
            <a:r>
              <a:rPr lang="en-GB" b="1" dirty="0" smtClean="0"/>
              <a:t> </a:t>
            </a:r>
            <a:r>
              <a:rPr lang="en-GB" dirty="0" smtClean="0"/>
              <a:t>of the new DNA.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2C28-78F8-41BD-B8B1-7A47D5835E4A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DNA 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5’ end must have the nucleotides added in fragments starting at the available bases of the exposed 3’ end.</a:t>
            </a:r>
          </a:p>
          <a:p>
            <a:r>
              <a:rPr lang="en-GB" dirty="0" smtClean="0"/>
              <a:t>Ligase is then used to join these fragments together.</a:t>
            </a:r>
          </a:p>
          <a:p>
            <a:r>
              <a:rPr lang="en-GB" dirty="0" smtClean="0"/>
              <a:t>This forms the </a:t>
            </a:r>
            <a:r>
              <a:rPr lang="en-GB" b="1" u="sng" dirty="0" smtClean="0"/>
              <a:t>lagging strand</a:t>
            </a:r>
            <a:r>
              <a:rPr lang="en-GB" b="1" dirty="0" smtClean="0"/>
              <a:t> </a:t>
            </a:r>
            <a:r>
              <a:rPr lang="en-GB" dirty="0" smtClean="0"/>
              <a:t>of the new DNA molecule and is described as </a:t>
            </a:r>
            <a:r>
              <a:rPr lang="en-GB" b="1" u="sng" dirty="0" smtClean="0"/>
              <a:t>discontinuous</a:t>
            </a:r>
            <a:r>
              <a:rPr lang="en-GB" dirty="0" smtClean="0"/>
              <a:t> (because it is built in sections).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2C28-78F8-41BD-B8B1-7A47D5835E4A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3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DNA Replication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5536" y="1340768"/>
            <a:ext cx="8784974" cy="4819650"/>
            <a:chOff x="395536" y="1340768"/>
            <a:chExt cx="8784974" cy="4819650"/>
          </a:xfrm>
        </p:grpSpPr>
        <p:pic>
          <p:nvPicPr>
            <p:cNvPr id="13316" name="Picture 4" descr="http://cnx.org/resources/75c32884419c11055ee3075608a7d58b/0323_DNA_Replicatio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340768"/>
              <a:ext cx="7800975" cy="4819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8028383" y="1772816"/>
              <a:ext cx="1152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/>
                <a:t>3’ end of </a:t>
              </a:r>
            </a:p>
            <a:p>
              <a:r>
                <a:rPr lang="en-GB" sz="1200" b="1" dirty="0" smtClean="0"/>
                <a:t>parental strand</a:t>
              </a:r>
              <a:endParaRPr lang="en-GB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23545" y="5445224"/>
              <a:ext cx="1152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5</a:t>
              </a:r>
              <a:r>
                <a:rPr lang="en-GB" sz="1200" b="1" dirty="0" smtClean="0"/>
                <a:t>’ end of </a:t>
              </a:r>
            </a:p>
            <a:p>
              <a:r>
                <a:rPr lang="en-GB" sz="1200" b="1" dirty="0" smtClean="0"/>
                <a:t>parental strand</a:t>
              </a:r>
              <a:endParaRPr lang="en-GB" sz="1200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8028384" y="2234481"/>
              <a:ext cx="432048" cy="1143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742772" y="5511197"/>
              <a:ext cx="285612" cy="1588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5D-C21A-4170-BE59-A890FD4CB556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742772" y="6160418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©</a:t>
            </a:r>
            <a:r>
              <a:rPr lang="en-GB" sz="1000" dirty="0" err="1" smtClean="0"/>
              <a:t>OpenStax</a:t>
            </a:r>
            <a:r>
              <a:rPr lang="en-GB" sz="1000" dirty="0" smtClean="0"/>
              <a:t> </a:t>
            </a:r>
            <a:r>
              <a:rPr lang="en-GB" sz="1000" dirty="0"/>
              <a:t>College </a:t>
            </a:r>
          </a:p>
        </p:txBody>
      </p:sp>
    </p:spTree>
    <p:extLst>
      <p:ext uri="{BB962C8B-B14F-4D97-AF65-F5344CB8AC3E}">
        <p14:creationId xmlns:p14="http://schemas.microsoft.com/office/powerpoint/2010/main" val="36263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DNA 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particularly long chromosomes need to be copied, there are many </a:t>
            </a:r>
            <a:r>
              <a:rPr lang="en-GB" b="1" u="sng" dirty="0" smtClean="0"/>
              <a:t>replication forks</a:t>
            </a:r>
            <a:r>
              <a:rPr lang="en-GB" b="1" dirty="0" smtClean="0"/>
              <a:t> </a:t>
            </a:r>
            <a:r>
              <a:rPr lang="en-GB" dirty="0" smtClean="0"/>
              <a:t>operating at the same time.</a:t>
            </a:r>
          </a:p>
          <a:p>
            <a:r>
              <a:rPr lang="en-GB" dirty="0" smtClean="0"/>
              <a:t>This ensures that the DNA molecule is copied as quickly as possible.</a:t>
            </a:r>
          </a:p>
          <a:p>
            <a:r>
              <a:rPr lang="en-GB" dirty="0" smtClean="0"/>
              <a:t>This DNA carries the genetic code of the organism which makes up its genotype.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6E0-6341-4C8A-B5EF-81DC36F329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  <p:sp>
        <p:nvSpPr>
          <p:cNvPr id="7" name="Action Button: Movie 6">
            <a:hlinkClick r:id="rId2" highlightClick="1"/>
          </p:cNvPr>
          <p:cNvSpPr/>
          <p:nvPr/>
        </p:nvSpPr>
        <p:spPr>
          <a:xfrm>
            <a:off x="5940152" y="5589240"/>
            <a:ext cx="1080120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1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Polymerase Chain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polymerase chain reaction (PCR) is a process used in laboratories to create multiple pieces of DNA outside the organism.</a:t>
            </a:r>
          </a:p>
          <a:p>
            <a:r>
              <a:rPr lang="en-GB" dirty="0" smtClean="0"/>
              <a:t>This is called DNA </a:t>
            </a:r>
            <a:r>
              <a:rPr lang="en-GB" b="1" u="sng" dirty="0" smtClean="0"/>
              <a:t>amplification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primer is used which is complementary to the specific target DNA.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273-1422-4BCC-B3A5-5DB7C03C9185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687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Higher Biology</vt:lpstr>
      <vt:lpstr>DNA Replication</vt:lpstr>
      <vt:lpstr>DNA Replication</vt:lpstr>
      <vt:lpstr>DNA Replication</vt:lpstr>
      <vt:lpstr>DNA Replication</vt:lpstr>
      <vt:lpstr>DNA Replication</vt:lpstr>
      <vt:lpstr>DNA Replication</vt:lpstr>
      <vt:lpstr>DNA Replication</vt:lpstr>
      <vt:lpstr>Polymerase Chain Reaction</vt:lpstr>
      <vt:lpstr>Polymerase Chain Reaction</vt:lpstr>
      <vt:lpstr>Polymerase Chain Reaction</vt:lpstr>
      <vt:lpstr>Polymerase Chain Reaction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36</cp:revision>
  <dcterms:created xsi:type="dcterms:W3CDTF">2014-09-10T08:40:26Z</dcterms:created>
  <dcterms:modified xsi:type="dcterms:W3CDTF">2016-01-20T09:21:16Z</dcterms:modified>
</cp:coreProperties>
</file>